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72" r:id="rId6"/>
    <p:sldId id="278" r:id="rId7"/>
    <p:sldId id="273" r:id="rId8"/>
    <p:sldId id="274" r:id="rId9"/>
    <p:sldId id="282" r:id="rId10"/>
    <p:sldId id="261" r:id="rId11"/>
    <p:sldId id="259" r:id="rId12"/>
    <p:sldId id="281" r:id="rId13"/>
    <p:sldId id="280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3"/>
    <p:restoredTop sz="64815"/>
  </p:normalViewPr>
  <p:slideViewPr>
    <p:cSldViewPr snapToGrid="0" snapToObjects="1">
      <p:cViewPr varScale="1">
        <p:scale>
          <a:sx n="70" d="100"/>
          <a:sy n="70" d="100"/>
        </p:scale>
        <p:origin x="228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B374-2376-1F46-989C-A771E72EEC30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191E-64C0-0942-9773-4E830C83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8/6=1.33</a:t>
            </a:r>
          </a:p>
          <a:p>
            <a:r>
              <a:rPr lang="en-US" dirty="0"/>
              <a:t>7/2 =3.5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5729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cash-on-cash return of approximately 3X over 5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tanyaprive</a:t>
            </a:r>
            <a:r>
              <a:rPr lang="en-US" dirty="0"/>
              <a:t>/2016/04/28/what-returns-can-</a:t>
            </a:r>
            <a:r>
              <a:rPr lang="en-US" dirty="0" err="1"/>
              <a:t>i</a:t>
            </a:r>
            <a:r>
              <a:rPr lang="en-US" dirty="0"/>
              <a:t>-expect-from-startup-investing/#44efa72f7964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it to estimate the potential IRR and cash-on-cash return of each opportunity, and determine whether you feel you will be appropriately compensated for the risk. You will 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years of financial projections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pre-money valuation of the equity round or valuation cap of the convertible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sales multiple at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amount the company is raising in this 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5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DE733-DF75-D64C-AE4F-406B940A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123"/>
            <a:ext cx="4592053" cy="4747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40936-0870-D94C-91AD-6145310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3123"/>
            <a:ext cx="4592053" cy="47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6841"/>
              </p:ext>
            </p:extLst>
          </p:nvPr>
        </p:nvGraphicFramePr>
        <p:xfrm>
          <a:off x="761606" y="2207193"/>
          <a:ext cx="4697092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82382"/>
              </p:ext>
            </p:extLst>
          </p:nvPr>
        </p:nvGraphicFramePr>
        <p:xfrm>
          <a:off x="6096000" y="2207193"/>
          <a:ext cx="457200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53909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0260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0.34</a:t>
            </a:r>
          </a:p>
        </p:txBody>
      </p:sp>
    </p:spTree>
    <p:extLst>
      <p:ext uri="{BB962C8B-B14F-4D97-AF65-F5344CB8AC3E}">
        <p14:creationId xmlns:p14="http://schemas.microsoft.com/office/powerpoint/2010/main" val="291238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347636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0.46</a:t>
            </a:r>
          </a:p>
        </p:txBody>
      </p:sp>
    </p:spTree>
    <p:extLst>
      <p:ext uri="{BB962C8B-B14F-4D97-AF65-F5344CB8AC3E}">
        <p14:creationId xmlns:p14="http://schemas.microsoft.com/office/powerpoint/2010/main" val="6858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54607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3011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0.17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81810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20323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0.06</a:t>
            </a:r>
          </a:p>
        </p:txBody>
      </p:sp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lvl="1"/>
            <a:r>
              <a:rPr lang="en-US" dirty="0"/>
              <a:t>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could help:</a:t>
            </a:r>
          </a:p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r>
              <a:rPr lang="en-US" dirty="0"/>
              <a:t>Entrepreneurs: review of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6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Published CPI by US Bureau of Labor Statistics</a:t>
            </a:r>
          </a:p>
          <a:p>
            <a:r>
              <a:rPr lang="en-US" dirty="0"/>
              <a:t>Data collected by </a:t>
            </a:r>
            <a:r>
              <a:rPr lang="en-US" dirty="0" err="1"/>
              <a:t>Crunchbase</a:t>
            </a:r>
            <a:r>
              <a:rPr lang="en-US" dirty="0"/>
              <a:t> </a:t>
            </a:r>
          </a:p>
          <a:p>
            <a:r>
              <a:rPr lang="en-US" dirty="0"/>
              <a:t>Data up to 2013 for start-ups in the US</a:t>
            </a:r>
          </a:p>
          <a:p>
            <a:r>
              <a:rPr lang="en-US" dirty="0"/>
              <a:t>Considered companies 5+ years old</a:t>
            </a:r>
          </a:p>
          <a:p>
            <a:r>
              <a:rPr lang="en-US" dirty="0"/>
              <a:t>Acquired 12.3%, IPO 2.4%</a:t>
            </a:r>
          </a:p>
          <a:p>
            <a:r>
              <a:rPr lang="en-US" dirty="0"/>
              <a:t>Features considered:</a:t>
            </a:r>
          </a:p>
          <a:p>
            <a:pPr lvl="1"/>
            <a:r>
              <a:rPr lang="en-US" dirty="0"/>
              <a:t>Average annual inflation the year the company was founded</a:t>
            </a:r>
          </a:p>
          <a:p>
            <a:pPr lvl="1"/>
            <a:r>
              <a:rPr lang="en-US" dirty="0"/>
              <a:t>Month founded</a:t>
            </a:r>
          </a:p>
          <a:p>
            <a:pPr lvl="1"/>
            <a:r>
              <a:rPr lang="en-US" dirty="0"/>
              <a:t>Company category</a:t>
            </a:r>
          </a:p>
          <a:p>
            <a:pPr lvl="1"/>
            <a:r>
              <a:rPr lang="en-US" dirty="0"/>
              <a:t>State founded</a:t>
            </a:r>
          </a:p>
          <a:p>
            <a:pPr lvl="1"/>
            <a:r>
              <a:rPr lang="en-US" dirty="0"/>
              <a:t>Inflation adjusted raised amounts from crowdfunding and angel investors</a:t>
            </a:r>
          </a:p>
          <a:p>
            <a:pPr lvl="1"/>
            <a:r>
              <a:rPr lang="en-US" dirty="0"/>
              <a:t>Time (days) in operation at the time first founding was raised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4DD786-189F-6643-A8D4-F0B84A91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D005A1-A9BF-A842-ACCB-54417503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480870"/>
            <a:ext cx="4713514" cy="4925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862E4-47BF-404A-A8D4-7C4A4D7D2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6" y="1480870"/>
            <a:ext cx="4925698" cy="49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17"/>
            <a:ext cx="5121729" cy="435133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High AUC</a:t>
            </a:r>
          </a:p>
          <a:p>
            <a:pPr lvl="1"/>
            <a:r>
              <a:rPr lang="en-US" dirty="0"/>
              <a:t>Interpretable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Not overfitted</a:t>
            </a:r>
          </a:p>
          <a:p>
            <a:r>
              <a:rPr lang="en-US" dirty="0"/>
              <a:t>Lasso regularization, C = 0.1</a:t>
            </a:r>
          </a:p>
          <a:p>
            <a:r>
              <a:rPr lang="en-US" dirty="0"/>
              <a:t>Threshold selected to maximize Precision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E7EE2D-2B6D-894A-8D04-337F6CC5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67329"/>
              </p:ext>
            </p:extLst>
          </p:nvPr>
        </p:nvGraphicFramePr>
        <p:xfrm>
          <a:off x="6450145" y="975994"/>
          <a:ext cx="4413438" cy="19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31">
                  <a:extLst>
                    <a:ext uri="{9D8B030D-6E8A-4147-A177-3AD203B41FA5}">
                      <a16:colId xmlns:a16="http://schemas.microsoft.com/office/drawing/2014/main" val="3536978281"/>
                    </a:ext>
                  </a:extLst>
                </a:gridCol>
                <a:gridCol w="1219115">
                  <a:extLst>
                    <a:ext uri="{9D8B030D-6E8A-4147-A177-3AD203B41FA5}">
                      <a16:colId xmlns:a16="http://schemas.microsoft.com/office/drawing/2014/main" val="3870376549"/>
                    </a:ext>
                  </a:extLst>
                </a:gridCol>
                <a:gridCol w="1600092">
                  <a:extLst>
                    <a:ext uri="{9D8B030D-6E8A-4147-A177-3AD203B41FA5}">
                      <a16:colId xmlns:a16="http://schemas.microsoft.com/office/drawing/2014/main" val="1266927886"/>
                    </a:ext>
                  </a:extLst>
                </a:gridCol>
              </a:tblGrid>
              <a:tr h="4433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82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Precision,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38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523D2A0F-D80B-9744-838E-5DB58A8E1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249183"/>
              </p:ext>
            </p:extLst>
          </p:nvPr>
        </p:nvGraphicFramePr>
        <p:xfrm>
          <a:off x="6393959" y="3294629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580068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2">
            <a:extLst>
              <a:ext uri="{FF2B5EF4-FFF2-40B4-BE49-F238E27FC236}">
                <a16:creationId xmlns:a16="http://schemas.microsoft.com/office/drawing/2014/main" id="{1461561F-5025-2C4D-8869-428CC4CDE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18193"/>
              </p:ext>
            </p:extLst>
          </p:nvPr>
        </p:nvGraphicFramePr>
        <p:xfrm>
          <a:off x="6393959" y="5034301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C356A9-2153-8C4D-B9DF-9A97B7C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5170"/>
            <a:ext cx="6096000" cy="618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B2281-352D-CB44-B312-0776DEC1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214"/>
            <a:ext cx="6096000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</a:t>
            </a:r>
            <a:r>
              <a:rPr lang="en-US"/>
              <a:t>model was </a:t>
            </a:r>
            <a:r>
              <a:rPr lang="en-US" dirty="0"/>
              <a:t>developed to classify start-ups 5+ years old into:</a:t>
            </a:r>
          </a:p>
          <a:p>
            <a:pPr lvl="1"/>
            <a:r>
              <a:rPr lang="en-US" dirty="0"/>
              <a:t>Acquired</a:t>
            </a:r>
          </a:p>
          <a:p>
            <a:pPr lvl="1"/>
            <a:r>
              <a:rPr lang="en-US" dirty="0"/>
              <a:t>IPO</a:t>
            </a:r>
          </a:p>
          <a:p>
            <a:r>
              <a:rPr lang="en-US" dirty="0"/>
              <a:t>Insights for main contributing variables were extracted.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data from recent years</a:t>
            </a:r>
          </a:p>
          <a:p>
            <a:pPr lvl="1"/>
            <a:r>
              <a:rPr lang="en-US" dirty="0"/>
              <a:t>Look at the effect of crowdfunding on the evolution of companies.</a:t>
            </a:r>
          </a:p>
          <a:p>
            <a:pPr lvl="1"/>
            <a:r>
              <a:rPr lang="en-US" dirty="0"/>
              <a:t>More data for IPO companies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459B4-54D2-5E4E-BCB5-8920A29D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83A126-16D8-E548-A87D-411E17CCB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65EE4E-DD44-2846-95B0-9C43565F0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757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12688</TotalTime>
  <Words>569</Words>
  <Application>Microsoft Macintosh PowerPoint</Application>
  <PresentationFormat>Widescreen</PresentationFormat>
  <Paragraphs>256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Model Selection</vt:lpstr>
      <vt:lpstr>The model selected</vt:lpstr>
      <vt:lpstr>PowerPoint Presentation</vt:lpstr>
      <vt:lpstr>Conclusion</vt:lpstr>
      <vt:lpstr>Questions ?</vt:lpstr>
      <vt:lpstr>Appendix</vt:lpstr>
      <vt:lpstr>Threshold evaluation</vt:lpstr>
      <vt:lpstr>Model Selection</vt:lpstr>
      <vt:lpstr>Metrics IPO: investing use case</vt:lpstr>
      <vt:lpstr>Metrics AC: investing use case</vt:lpstr>
      <vt:lpstr>Metrics AC: filtering use case</vt:lpstr>
      <vt:lpstr>Metrics IPO: filtering use case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47</cp:revision>
  <cp:lastPrinted>2018-08-09T18:41:37Z</cp:lastPrinted>
  <dcterms:created xsi:type="dcterms:W3CDTF">2018-07-31T21:58:43Z</dcterms:created>
  <dcterms:modified xsi:type="dcterms:W3CDTF">2018-08-09T18:41:53Z</dcterms:modified>
</cp:coreProperties>
</file>